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7" r:id="rId2"/>
    <p:sldId id="268" r:id="rId3"/>
    <p:sldId id="269" r:id="rId4"/>
    <p:sldId id="270" r:id="rId5"/>
    <p:sldId id="271" r:id="rId6"/>
    <p:sldId id="272" r:id="rId7"/>
    <p:sldId id="275" r:id="rId8"/>
    <p:sldId id="276" r:id="rId9"/>
    <p:sldId id="277" r:id="rId10"/>
    <p:sldId id="280" r:id="rId11"/>
    <p:sldId id="278" r:id="rId12"/>
    <p:sldId id="282" r:id="rId13"/>
    <p:sldId id="291" r:id="rId14"/>
    <p:sldId id="292" r:id="rId15"/>
    <p:sldId id="289" r:id="rId16"/>
    <p:sldId id="283" r:id="rId17"/>
    <p:sldId id="285" r:id="rId18"/>
    <p:sldId id="284" r:id="rId19"/>
    <p:sldId id="286" r:id="rId20"/>
    <p:sldId id="287" r:id="rId21"/>
    <p:sldId id="296" r:id="rId22"/>
    <p:sldId id="297" r:id="rId23"/>
    <p:sldId id="299" r:id="rId24"/>
    <p:sldId id="293" r:id="rId25"/>
    <p:sldId id="294" r:id="rId26"/>
    <p:sldId id="301" r:id="rId27"/>
    <p:sldId id="303" r:id="rId28"/>
    <p:sldId id="307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8D7"/>
    <a:srgbClr val="681DAF"/>
    <a:srgbClr val="DCBBFC"/>
    <a:srgbClr val="1E003B"/>
    <a:srgbClr val="F8F8F8"/>
    <a:srgbClr val="990000"/>
    <a:srgbClr val="4C0000"/>
    <a:srgbClr val="800000"/>
    <a:srgbClr val="201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9279" autoAdjust="0"/>
  </p:normalViewPr>
  <p:slideViewPr>
    <p:cSldViewPr snapToGrid="0">
      <p:cViewPr varScale="1">
        <p:scale>
          <a:sx n="131" d="100"/>
          <a:sy n="131" d="100"/>
        </p:scale>
        <p:origin x="428" y="84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 Petrelius" userId="3e89f627ea02c92c" providerId="LiveId" clId="{0D17ED1B-17E6-427D-A454-2E7457C30DBA}"/>
    <pc:docChg chg="custSel modSld">
      <pc:chgData name="Matti Petrelius" userId="3e89f627ea02c92c" providerId="LiveId" clId="{0D17ED1B-17E6-427D-A454-2E7457C30DBA}" dt="2019-04-12T10:20:37.770" v="57" actId="368"/>
      <pc:docMkLst>
        <pc:docMk/>
      </pc:docMkLst>
      <pc:sldChg chg="modNotes">
        <pc:chgData name="Matti Petrelius" userId="3e89f627ea02c92c" providerId="LiveId" clId="{0D17ED1B-17E6-427D-A454-2E7457C30DBA}" dt="2019-04-12T10:20:37.770" v="57" actId="368"/>
        <pc:sldMkLst>
          <pc:docMk/>
          <pc:sldMk cId="3714904561" sldId="266"/>
        </pc:sldMkLst>
      </pc:sldChg>
      <pc:sldChg chg="modNotes">
        <pc:chgData name="Matti Petrelius" userId="3e89f627ea02c92c" providerId="LiveId" clId="{0D17ED1B-17E6-427D-A454-2E7457C30DBA}" dt="2019-04-12T10:20:37.408" v="1" actId="368"/>
        <pc:sldMkLst>
          <pc:docMk/>
          <pc:sldMk cId="112673641" sldId="267"/>
        </pc:sldMkLst>
      </pc:sldChg>
      <pc:sldChg chg="modNotes">
        <pc:chgData name="Matti Petrelius" userId="3e89f627ea02c92c" providerId="LiveId" clId="{0D17ED1B-17E6-427D-A454-2E7457C30DBA}" dt="2019-04-12T10:20:37.422" v="3" actId="368"/>
        <pc:sldMkLst>
          <pc:docMk/>
          <pc:sldMk cId="3604972436" sldId="268"/>
        </pc:sldMkLst>
      </pc:sldChg>
      <pc:sldChg chg="modNotes">
        <pc:chgData name="Matti Petrelius" userId="3e89f627ea02c92c" providerId="LiveId" clId="{0D17ED1B-17E6-427D-A454-2E7457C30DBA}" dt="2019-04-12T10:20:37.436" v="5" actId="368"/>
        <pc:sldMkLst>
          <pc:docMk/>
          <pc:sldMk cId="1725661091" sldId="269"/>
        </pc:sldMkLst>
      </pc:sldChg>
      <pc:sldChg chg="modNotes">
        <pc:chgData name="Matti Petrelius" userId="3e89f627ea02c92c" providerId="LiveId" clId="{0D17ED1B-17E6-427D-A454-2E7457C30DBA}" dt="2019-04-12T10:20:37.448" v="7" actId="368"/>
        <pc:sldMkLst>
          <pc:docMk/>
          <pc:sldMk cId="1383764541" sldId="270"/>
        </pc:sldMkLst>
      </pc:sldChg>
      <pc:sldChg chg="modNotes">
        <pc:chgData name="Matti Petrelius" userId="3e89f627ea02c92c" providerId="LiveId" clId="{0D17ED1B-17E6-427D-A454-2E7457C30DBA}" dt="2019-04-12T10:20:37.462" v="9" actId="368"/>
        <pc:sldMkLst>
          <pc:docMk/>
          <pc:sldMk cId="4139801019" sldId="271"/>
        </pc:sldMkLst>
      </pc:sldChg>
      <pc:sldChg chg="modNotes">
        <pc:chgData name="Matti Petrelius" userId="3e89f627ea02c92c" providerId="LiveId" clId="{0D17ED1B-17E6-427D-A454-2E7457C30DBA}" dt="2019-04-12T10:20:37.476" v="11" actId="368"/>
        <pc:sldMkLst>
          <pc:docMk/>
          <pc:sldMk cId="898350585" sldId="272"/>
        </pc:sldMkLst>
      </pc:sldChg>
      <pc:sldChg chg="modNotes">
        <pc:chgData name="Matti Petrelius" userId="3e89f627ea02c92c" providerId="LiveId" clId="{0D17ED1B-17E6-427D-A454-2E7457C30DBA}" dt="2019-04-12T10:20:37.488" v="13" actId="368"/>
        <pc:sldMkLst>
          <pc:docMk/>
          <pc:sldMk cId="538128196" sldId="275"/>
        </pc:sldMkLst>
      </pc:sldChg>
      <pc:sldChg chg="modNotes">
        <pc:chgData name="Matti Petrelius" userId="3e89f627ea02c92c" providerId="LiveId" clId="{0D17ED1B-17E6-427D-A454-2E7457C30DBA}" dt="2019-04-12T10:20:37.501" v="15" actId="368"/>
        <pc:sldMkLst>
          <pc:docMk/>
          <pc:sldMk cId="494706913" sldId="276"/>
        </pc:sldMkLst>
      </pc:sldChg>
      <pc:sldChg chg="modNotes">
        <pc:chgData name="Matti Petrelius" userId="3e89f627ea02c92c" providerId="LiveId" clId="{0D17ED1B-17E6-427D-A454-2E7457C30DBA}" dt="2019-04-12T10:20:37.514" v="17" actId="368"/>
        <pc:sldMkLst>
          <pc:docMk/>
          <pc:sldMk cId="1593330784" sldId="277"/>
        </pc:sldMkLst>
      </pc:sldChg>
      <pc:sldChg chg="modNotes">
        <pc:chgData name="Matti Petrelius" userId="3e89f627ea02c92c" providerId="LiveId" clId="{0D17ED1B-17E6-427D-A454-2E7457C30DBA}" dt="2019-04-12T10:20:37.541" v="21" actId="368"/>
        <pc:sldMkLst>
          <pc:docMk/>
          <pc:sldMk cId="1088410773" sldId="278"/>
        </pc:sldMkLst>
      </pc:sldChg>
      <pc:sldChg chg="modNotes">
        <pc:chgData name="Matti Petrelius" userId="3e89f627ea02c92c" providerId="LiveId" clId="{0D17ED1B-17E6-427D-A454-2E7457C30DBA}" dt="2019-04-12T10:20:37.529" v="19" actId="368"/>
        <pc:sldMkLst>
          <pc:docMk/>
          <pc:sldMk cId="3120221741" sldId="280"/>
        </pc:sldMkLst>
      </pc:sldChg>
      <pc:sldChg chg="modNotes">
        <pc:chgData name="Matti Petrelius" userId="3e89f627ea02c92c" providerId="LiveId" clId="{0D17ED1B-17E6-427D-A454-2E7457C30DBA}" dt="2019-04-12T10:20:37.554" v="23" actId="368"/>
        <pc:sldMkLst>
          <pc:docMk/>
          <pc:sldMk cId="4131868287" sldId="282"/>
        </pc:sldMkLst>
      </pc:sldChg>
      <pc:sldChg chg="modNotes">
        <pc:chgData name="Matti Petrelius" userId="3e89f627ea02c92c" providerId="LiveId" clId="{0D17ED1B-17E6-427D-A454-2E7457C30DBA}" dt="2019-04-12T10:20:37.604" v="31" actId="368"/>
        <pc:sldMkLst>
          <pc:docMk/>
          <pc:sldMk cId="3773213120" sldId="283"/>
        </pc:sldMkLst>
      </pc:sldChg>
      <pc:sldChg chg="modNotes">
        <pc:chgData name="Matti Petrelius" userId="3e89f627ea02c92c" providerId="LiveId" clId="{0D17ED1B-17E6-427D-A454-2E7457C30DBA}" dt="2019-04-12T10:20:37.631" v="35" actId="368"/>
        <pc:sldMkLst>
          <pc:docMk/>
          <pc:sldMk cId="819492402" sldId="284"/>
        </pc:sldMkLst>
      </pc:sldChg>
      <pc:sldChg chg="modNotes">
        <pc:chgData name="Matti Petrelius" userId="3e89f627ea02c92c" providerId="LiveId" clId="{0D17ED1B-17E6-427D-A454-2E7457C30DBA}" dt="2019-04-12T10:20:37.617" v="33" actId="368"/>
        <pc:sldMkLst>
          <pc:docMk/>
          <pc:sldMk cId="519539553" sldId="285"/>
        </pc:sldMkLst>
      </pc:sldChg>
      <pc:sldChg chg="modNotes">
        <pc:chgData name="Matti Petrelius" userId="3e89f627ea02c92c" providerId="LiveId" clId="{0D17ED1B-17E6-427D-A454-2E7457C30DBA}" dt="2019-04-12T10:20:37.644" v="37" actId="368"/>
        <pc:sldMkLst>
          <pc:docMk/>
          <pc:sldMk cId="2378487582" sldId="286"/>
        </pc:sldMkLst>
      </pc:sldChg>
      <pc:sldChg chg="modNotes">
        <pc:chgData name="Matti Petrelius" userId="3e89f627ea02c92c" providerId="LiveId" clId="{0D17ED1B-17E6-427D-A454-2E7457C30DBA}" dt="2019-04-12T10:20:37.657" v="39" actId="368"/>
        <pc:sldMkLst>
          <pc:docMk/>
          <pc:sldMk cId="3007617086" sldId="287"/>
        </pc:sldMkLst>
      </pc:sldChg>
      <pc:sldChg chg="modNotes">
        <pc:chgData name="Matti Petrelius" userId="3e89f627ea02c92c" providerId="LiveId" clId="{0D17ED1B-17E6-427D-A454-2E7457C30DBA}" dt="2019-04-12T10:20:37.591" v="29" actId="368"/>
        <pc:sldMkLst>
          <pc:docMk/>
          <pc:sldMk cId="33671076" sldId="289"/>
        </pc:sldMkLst>
      </pc:sldChg>
      <pc:sldChg chg="modNotes">
        <pc:chgData name="Matti Petrelius" userId="3e89f627ea02c92c" providerId="LiveId" clId="{0D17ED1B-17E6-427D-A454-2E7457C30DBA}" dt="2019-04-12T10:20:37.566" v="25" actId="368"/>
        <pc:sldMkLst>
          <pc:docMk/>
          <pc:sldMk cId="2530954113" sldId="291"/>
        </pc:sldMkLst>
      </pc:sldChg>
      <pc:sldChg chg="modNotes">
        <pc:chgData name="Matti Petrelius" userId="3e89f627ea02c92c" providerId="LiveId" clId="{0D17ED1B-17E6-427D-A454-2E7457C30DBA}" dt="2019-04-12T10:20:37.578" v="27" actId="368"/>
        <pc:sldMkLst>
          <pc:docMk/>
          <pc:sldMk cId="2654688130" sldId="292"/>
        </pc:sldMkLst>
      </pc:sldChg>
      <pc:sldChg chg="modNotes">
        <pc:chgData name="Matti Petrelius" userId="3e89f627ea02c92c" providerId="LiveId" clId="{0D17ED1B-17E6-427D-A454-2E7457C30DBA}" dt="2019-04-12T10:20:37.705" v="47" actId="368"/>
        <pc:sldMkLst>
          <pc:docMk/>
          <pc:sldMk cId="3420495908" sldId="293"/>
        </pc:sldMkLst>
      </pc:sldChg>
      <pc:sldChg chg="modNotes">
        <pc:chgData name="Matti Petrelius" userId="3e89f627ea02c92c" providerId="LiveId" clId="{0D17ED1B-17E6-427D-A454-2E7457C30DBA}" dt="2019-04-12T10:20:37.716" v="49" actId="368"/>
        <pc:sldMkLst>
          <pc:docMk/>
          <pc:sldMk cId="3522458795" sldId="294"/>
        </pc:sldMkLst>
      </pc:sldChg>
      <pc:sldChg chg="modNotes">
        <pc:chgData name="Matti Petrelius" userId="3e89f627ea02c92c" providerId="LiveId" clId="{0D17ED1B-17E6-427D-A454-2E7457C30DBA}" dt="2019-04-12T10:20:37.669" v="41" actId="368"/>
        <pc:sldMkLst>
          <pc:docMk/>
          <pc:sldMk cId="2841997543" sldId="296"/>
        </pc:sldMkLst>
      </pc:sldChg>
      <pc:sldChg chg="modNotes">
        <pc:chgData name="Matti Petrelius" userId="3e89f627ea02c92c" providerId="LiveId" clId="{0D17ED1B-17E6-427D-A454-2E7457C30DBA}" dt="2019-04-12T10:20:37.680" v="43" actId="368"/>
        <pc:sldMkLst>
          <pc:docMk/>
          <pc:sldMk cId="1588010935" sldId="297"/>
        </pc:sldMkLst>
      </pc:sldChg>
      <pc:sldChg chg="modNotes">
        <pc:chgData name="Matti Petrelius" userId="3e89f627ea02c92c" providerId="LiveId" clId="{0D17ED1B-17E6-427D-A454-2E7457C30DBA}" dt="2019-04-12T10:20:37.693" v="45" actId="368"/>
        <pc:sldMkLst>
          <pc:docMk/>
          <pc:sldMk cId="3584914590" sldId="299"/>
        </pc:sldMkLst>
      </pc:sldChg>
      <pc:sldChg chg="modNotes">
        <pc:chgData name="Matti Petrelius" userId="3e89f627ea02c92c" providerId="LiveId" clId="{0D17ED1B-17E6-427D-A454-2E7457C30DBA}" dt="2019-04-12T10:20:37.730" v="51" actId="368"/>
        <pc:sldMkLst>
          <pc:docMk/>
          <pc:sldMk cId="2671227117" sldId="301"/>
        </pc:sldMkLst>
      </pc:sldChg>
      <pc:sldChg chg="modNotes">
        <pc:chgData name="Matti Petrelius" userId="3e89f627ea02c92c" providerId="LiveId" clId="{0D17ED1B-17E6-427D-A454-2E7457C30DBA}" dt="2019-04-12T10:20:37.744" v="53" actId="368"/>
        <pc:sldMkLst>
          <pc:docMk/>
          <pc:sldMk cId="1615964756" sldId="303"/>
        </pc:sldMkLst>
      </pc:sldChg>
      <pc:sldChg chg="modNotes">
        <pc:chgData name="Matti Petrelius" userId="3e89f627ea02c92c" providerId="LiveId" clId="{0D17ED1B-17E6-427D-A454-2E7457C30DBA}" dt="2019-04-12T10:20:37.757" v="55" actId="368"/>
        <pc:sldMkLst>
          <pc:docMk/>
          <pc:sldMk cId="709916579" sldId="3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C3EEA-24EA-4E39-87A7-BBB270A2E37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AE176-5EBD-4E04-A7FD-AE3AF9A52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4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23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13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7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9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8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7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9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0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2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58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92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3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0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9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47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74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3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5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5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2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6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AE176-5EBD-4E04-A7FD-AE3AF9A520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3321-F5F5-4DAC-9183-F93C416CFB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85545"/>
            <a:ext cx="9144000" cy="924418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  <a:latin typeface="lazer84" panose="02000500000000000000" pitchFamily="2" charset="0"/>
                <a:cs typeface="Leelawadee UI" panose="020B0502040204020203" pitchFamily="34" charset="-34"/>
              </a:defRPr>
            </a:lvl1pPr>
          </a:lstStyle>
          <a:p>
            <a:r>
              <a:rPr lang="en-US"/>
              <a:t>Buildin a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BF09D-9910-4B4A-AE83-D210F4EDC7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44654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on Azure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CE7A-E810-4EE4-80FE-80018B80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DFD2-6AE1-43A4-8BCE-2CA99992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51C8-1B40-4AFC-97BE-90DC355D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521C26-3B9A-4D55-A22D-9C61DF8B71D8}"/>
              </a:ext>
            </a:extLst>
          </p:cNvPr>
          <p:cNvSpPr txBox="1">
            <a:spLocks/>
          </p:cNvSpPr>
          <p:nvPr userDrawn="1"/>
        </p:nvSpPr>
        <p:spPr>
          <a:xfrm>
            <a:off x="1524000" y="2046923"/>
            <a:ext cx="9144000" cy="446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6D0B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Real-Life Experience</a:t>
            </a:r>
          </a:p>
        </p:txBody>
      </p:sp>
    </p:spTree>
    <p:extLst>
      <p:ext uri="{BB962C8B-B14F-4D97-AF65-F5344CB8AC3E}">
        <p14:creationId xmlns:p14="http://schemas.microsoft.com/office/powerpoint/2010/main" val="131684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51FC-17FD-4C1D-9007-D367EE7C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5E5BD-ADDA-4A3D-BC8D-D41F73CF1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7D366-1363-4798-9884-7D7A666E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6A9FD-5127-45D9-B47E-E1D0C1B1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7BAF-3A38-49C2-B303-70817E79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2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15395-7CDF-4071-90AB-2B3CA0E58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0E888-1C78-4EAF-B183-F9299425D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4D267-759E-4835-A31C-863ECF54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8DBA-F64F-43EB-B344-7BFFF88E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9D66-D36E-4064-BCE8-CC7E4E61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9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A983-E544-4A61-A975-1DB98246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3A5B-2F76-4932-92EB-59A0C1586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B1F80-8582-42BB-B1EF-EC21A81D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A36CD-A587-4E75-9891-8C618301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A487E-0A43-4B22-AD90-D20748AD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FE11-153E-41A3-A3CA-5FC7568D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EEEDE-0938-40B4-A762-ED6FC581F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EA562-5412-4BF5-BB13-13BA65AF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6AC2C-0A6B-42BC-B736-69951F30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4E11-3191-4F3C-B8E6-45432255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9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FFC1-10FA-4AEB-93C3-66AC56A1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911D-8DCD-4D90-8B09-A507CA08A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DF798-4BD4-4070-90D0-197DFF252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A3CE3-E7DB-452D-B639-3E95727F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3B2D0-A68D-4787-A9F0-FC4B2FF4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200B-7BAF-48C7-A023-724F63C2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A822-DBA4-48F2-9269-E10DBDAA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2AEE-0B88-4E6D-8329-36A0DAF64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8EBCF-83BA-46E4-A82A-08D5FFD50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7A601-CD06-45E9-A4A9-F892334C3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1D097-5E5B-46D0-9860-417B09BB6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6ED22-DED3-469B-964E-C5A0F8A9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43426-8ABA-4F7F-8E2A-F2FF80A1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FB638-5E13-42AF-A164-85257D7D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2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D490-AE06-4638-855F-5CD32ECE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7FD43-CEDF-405B-802A-8F9112307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0BD0B-94EB-424E-8D3D-944C0572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5BC5-CE98-4AF3-B112-C7D4A154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4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733D1-FCDA-4B07-B271-C9C4849C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86987-53D2-4214-BA8A-51EAFFBB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87800-02C7-4555-B8ED-B78E50FF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27D0-9CA2-43FF-A8BF-4F1EC614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26A9-1CAC-43D8-A305-D2A85C44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39896-019E-4D75-B2D2-AEE408A58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066B-AD88-43E6-BB29-D11E1F2D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C08BA-8E8D-4D1D-9643-D0E4F25D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66D80-59A3-4F6E-91EF-20F45257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2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180B-CC48-4F8D-8AC0-93DE5411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5C69F-E6D0-4BB1-A8E6-76D488CB7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5AD8A-AD52-4DF3-928C-1ECE7C102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9BB97-BD76-43B5-9A04-8FA1598A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24419-D0E0-40DC-8689-1E07F4FF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6F6F3-759A-48E9-B4BE-491E13F4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rgbClr val="20123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311AD-9405-4558-94A8-E0763193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E4807-8E59-4044-A46A-CA82CF556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31A5C-08DB-4834-9109-AF056E0EC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583B-F754-46AF-A48C-921C7B997792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CFBE4-A3FD-456E-AC8B-452331488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78B03-3239-43C6-8C4C-8F2F76C0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56F1E-8CAA-4A75-9946-22B11D844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10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zer84" panose="02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glasses-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penclipart.org/detail/121987/skull-and-crossbones-by-dear_theophilus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://pngimg.com/download/3357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birthday-hat-png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glasses-png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rgbClr val="20123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8A18828-469F-4C71-BA44-4D276D970868}"/>
              </a:ext>
            </a:extLst>
          </p:cNvPr>
          <p:cNvSpPr txBox="1">
            <a:spLocks/>
          </p:cNvSpPr>
          <p:nvPr/>
        </p:nvSpPr>
        <p:spPr>
          <a:xfrm>
            <a:off x="1524000" y="1864427"/>
            <a:ext cx="9144000" cy="44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6D0B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Real-Life Experience</a:t>
            </a:r>
            <a:endParaRPr lang="en-US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370DA5-60B0-4640-B8DE-B80935B86D1D}"/>
              </a:ext>
            </a:extLst>
          </p:cNvPr>
          <p:cNvSpPr txBox="1">
            <a:spLocks/>
          </p:cNvSpPr>
          <p:nvPr/>
        </p:nvSpPr>
        <p:spPr>
          <a:xfrm>
            <a:off x="1524000" y="2539999"/>
            <a:ext cx="9144000" cy="96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6000">
                <a:solidFill>
                  <a:srgbClr val="FF66FF"/>
                </a:solidFill>
                <a:latin typeface="lazer84" panose="02000500000000000000" pitchFamily="2" charset="0"/>
              </a:rPr>
              <a:t>Building a chatbot</a:t>
            </a:r>
            <a:endParaRPr lang="en-US" sz="6000">
              <a:solidFill>
                <a:srgbClr val="FF66FF"/>
              </a:solidFill>
              <a:latin typeface="lazer84" panose="02000500000000000000" pitchFamily="2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0EAC79A-4692-422E-BB0C-9C698E7C626F}"/>
              </a:ext>
            </a:extLst>
          </p:cNvPr>
          <p:cNvSpPr txBox="1">
            <a:spLocks/>
          </p:cNvSpPr>
          <p:nvPr/>
        </p:nvSpPr>
        <p:spPr>
          <a:xfrm>
            <a:off x="1524000" y="3741738"/>
            <a:ext cx="9144000" cy="44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6D0B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Azure Functions</a:t>
            </a:r>
            <a:endParaRPr lang="en-US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3E3B284-8CEE-4A0A-A2DD-96ED8C0F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9634" y="3040856"/>
            <a:ext cx="2656732" cy="3817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A77F5-5EB3-4E2B-AF2C-D4298CC37DDD}"/>
              </a:ext>
            </a:extLst>
          </p:cNvPr>
          <p:cNvSpPr txBox="1"/>
          <p:nvPr/>
        </p:nvSpPr>
        <p:spPr>
          <a:xfrm>
            <a:off x="743057" y="6194425"/>
            <a:ext cx="175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latin typeface="Roboto" panose="02000000000000000000" pitchFamily="2" charset="0"/>
                <a:ea typeface="Roboto" panose="02000000000000000000" pitchFamily="2" charset="0"/>
              </a:rPr>
              <a:t>Matti Petrelius</a:t>
            </a:r>
            <a:endParaRPr lang="en-US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54C4A-157F-4A4E-A73B-A90B08024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24" y="6205877"/>
            <a:ext cx="1413987" cy="34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43E06-C690-4856-A1DE-00EBC8DB0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79" y="6189457"/>
            <a:ext cx="379265" cy="379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2FA2F-F8C8-4D91-8327-B451A0EBA135}"/>
              </a:ext>
            </a:extLst>
          </p:cNvPr>
          <p:cNvSpPr txBox="1"/>
          <p:nvPr/>
        </p:nvSpPr>
        <p:spPr>
          <a:xfrm>
            <a:off x="4807744" y="6182972"/>
            <a:ext cx="175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>
                <a:latin typeface="Roboto" panose="02000000000000000000" pitchFamily="2" charset="0"/>
                <a:ea typeface="Roboto" panose="02000000000000000000" pitchFamily="2" charset="0"/>
              </a:rPr>
              <a:t>@mattipet</a:t>
            </a:r>
            <a:endParaRPr lang="en-US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3C82E5B-B18A-4877-BDA2-8798D6FA6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90533" b="90681"/>
          <a:stretch/>
        </p:blipFill>
        <p:spPr>
          <a:xfrm>
            <a:off x="367855" y="6194423"/>
            <a:ext cx="37520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3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BC4F07A-1ACA-47C4-8AB8-9C9F320E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960" t="31085" r="32960" b="30450"/>
          <a:stretch/>
        </p:blipFill>
        <p:spPr>
          <a:xfrm>
            <a:off x="5508884" y="3162930"/>
            <a:ext cx="1171914" cy="1026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15051-873F-4733-A917-CA30084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71" y="320155"/>
            <a:ext cx="11212642" cy="1325563"/>
          </a:xfrm>
        </p:spPr>
        <p:txBody>
          <a:bodyPr/>
          <a:lstStyle/>
          <a:p>
            <a:pPr algn="ctr"/>
            <a:r>
              <a:rPr lang="fi-FI"/>
              <a:t>ASYNChrONOUS  Functions</a:t>
            </a:r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718A6F-3FFE-476A-8713-C529BC151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8792" y="3204148"/>
            <a:ext cx="927439" cy="9274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A05ED2-D3E9-4E37-9C1B-582E0DEC6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3450" y="3204149"/>
            <a:ext cx="927439" cy="92743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706B6C-6EA0-44A9-8F83-1AD5ADFD4EC4}"/>
              </a:ext>
            </a:extLst>
          </p:cNvPr>
          <p:cNvCxnSpPr/>
          <p:nvPr/>
        </p:nvCxnSpPr>
        <p:spPr>
          <a:xfrm>
            <a:off x="4407107" y="3657600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BC06E9-377D-47BC-9B6A-42A1208793B1}"/>
              </a:ext>
            </a:extLst>
          </p:cNvPr>
          <p:cNvCxnSpPr/>
          <p:nvPr/>
        </p:nvCxnSpPr>
        <p:spPr>
          <a:xfrm>
            <a:off x="6725585" y="3657600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69B18-F7EF-45A9-ADEE-88D969EF60F3}"/>
              </a:ext>
            </a:extLst>
          </p:cNvPr>
          <p:cNvSpPr txBox="1"/>
          <p:nvPr/>
        </p:nvSpPr>
        <p:spPr>
          <a:xfrm>
            <a:off x="1189891" y="349166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latin typeface="Roboto" panose="02000000000000000000" pitchFamily="2" charset="0"/>
                <a:ea typeface="Roboto" panose="02000000000000000000" pitchFamily="2" charset="0"/>
              </a:rPr>
              <a:t>HTTP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0DC225-8D7B-4E94-B626-924CE42AB460}"/>
              </a:ext>
            </a:extLst>
          </p:cNvPr>
          <p:cNvCxnSpPr/>
          <p:nvPr/>
        </p:nvCxnSpPr>
        <p:spPr>
          <a:xfrm>
            <a:off x="2101742" y="3586184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C8D037-EEF4-4CC3-965D-D79F2B4567DA}"/>
              </a:ext>
            </a:extLst>
          </p:cNvPr>
          <p:cNvCxnSpPr>
            <a:cxnSpLocks/>
          </p:cNvCxnSpPr>
          <p:nvPr/>
        </p:nvCxnSpPr>
        <p:spPr>
          <a:xfrm flipH="1">
            <a:off x="2074260" y="3761069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368F05-6DBF-4B0B-A7D8-FF125346BE9F}"/>
              </a:ext>
            </a:extLst>
          </p:cNvPr>
          <p:cNvCxnSpPr>
            <a:cxnSpLocks/>
          </p:cNvCxnSpPr>
          <p:nvPr/>
        </p:nvCxnSpPr>
        <p:spPr>
          <a:xfrm>
            <a:off x="5595089" y="3162930"/>
            <a:ext cx="1024408" cy="102440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521F-BA20-4BAA-BCB1-FAE5072E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No  </a:t>
            </a:r>
            <a:r>
              <a:rPr lang="fi-FI" sz="6000"/>
              <a:t>BIG</a:t>
            </a:r>
            <a:r>
              <a:rPr lang="fi-FI"/>
              <a:t>  SDKS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95F24-300C-4AE3-8019-879401D2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627" y="2216043"/>
            <a:ext cx="6466726" cy="3640227"/>
          </a:xfrm>
        </p:spPr>
        <p:txBody>
          <a:bodyPr/>
          <a:lstStyle/>
          <a:p>
            <a:pPr marL="0" indent="0">
              <a:buNone/>
            </a:pPr>
            <a:r>
              <a:rPr lang="fi-FI"/>
              <a:t>Node.js app size affects cold start</a:t>
            </a:r>
          </a:p>
          <a:p>
            <a:pPr marL="0" indent="0">
              <a:buNone/>
            </a:pPr>
            <a:r>
              <a:rPr lang="fi-FI"/>
              <a:t>documentdb		</a:t>
            </a:r>
            <a:r>
              <a:rPr lang="fi-FI">
                <a:solidFill>
                  <a:schemeClr val="accent4"/>
                </a:solidFill>
              </a:rPr>
              <a:t>2.04 MB</a:t>
            </a:r>
          </a:p>
          <a:p>
            <a:pPr marL="0" indent="0">
              <a:buNone/>
            </a:pPr>
            <a:r>
              <a:rPr lang="fi-FI"/>
              <a:t>azure-storage		</a:t>
            </a:r>
            <a:r>
              <a:rPr lang="fi-FI">
                <a:solidFill>
                  <a:schemeClr val="accent2"/>
                </a:solidFill>
              </a:rPr>
              <a:t>8.27 MB</a:t>
            </a:r>
          </a:p>
          <a:p>
            <a:pPr marL="0" indent="0">
              <a:buNone/>
            </a:pPr>
            <a:r>
              <a:rPr lang="fi-FI"/>
              <a:t>unnamed bot sdk		</a:t>
            </a:r>
            <a:r>
              <a:rPr lang="fi-FI">
                <a:solidFill>
                  <a:srgbClr val="FF0000"/>
                </a:solidFill>
              </a:rPr>
              <a:t>81.89 MB</a:t>
            </a:r>
          </a:p>
          <a:p>
            <a:pPr marL="0" indent="0">
              <a:buNone/>
            </a:pPr>
            <a:endParaRPr lang="fi-FI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8947C-9913-4B77-9BCB-2D512F829F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56" y="4648201"/>
            <a:ext cx="560797" cy="5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FBF2-3ADD-4FFA-839C-1FE0C10B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COSMOSDB  MAnual  Scaling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1BDB95-B1C5-472B-97CA-E943F5DAA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991" y="1847850"/>
            <a:ext cx="1640018" cy="16400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2BD832-0ACB-4739-810B-36464CA779F5}"/>
              </a:ext>
            </a:extLst>
          </p:cNvPr>
          <p:cNvGrpSpPr/>
          <p:nvPr/>
        </p:nvGrpSpPr>
        <p:grpSpPr>
          <a:xfrm>
            <a:off x="2219618" y="4402177"/>
            <a:ext cx="7747918" cy="1390995"/>
            <a:chOff x="2219618" y="4402177"/>
            <a:chExt cx="7747918" cy="1390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0F8200-B2C3-4D5D-8B2E-E887E4815FBD}"/>
                </a:ext>
              </a:extLst>
            </p:cNvPr>
            <p:cNvSpPr/>
            <p:nvPr/>
          </p:nvSpPr>
          <p:spPr>
            <a:xfrm>
              <a:off x="2323475" y="4864308"/>
              <a:ext cx="6220918" cy="464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888A7E-CB97-47D5-AC57-21E1FAB6FEB3}"/>
                </a:ext>
              </a:extLst>
            </p:cNvPr>
            <p:cNvSpPr/>
            <p:nvPr/>
          </p:nvSpPr>
          <p:spPr>
            <a:xfrm>
              <a:off x="8678843" y="4864307"/>
              <a:ext cx="577121" cy="464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68DEB0-E3EA-484D-BFB3-0A056A88CA28}"/>
                </a:ext>
              </a:extLst>
            </p:cNvPr>
            <p:cNvSpPr/>
            <p:nvPr/>
          </p:nvSpPr>
          <p:spPr>
            <a:xfrm>
              <a:off x="9390415" y="4864308"/>
              <a:ext cx="577121" cy="464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DC957A-138E-4E37-B64D-BF10700B575F}"/>
                </a:ext>
              </a:extLst>
            </p:cNvPr>
            <p:cNvSpPr/>
            <p:nvPr/>
          </p:nvSpPr>
          <p:spPr>
            <a:xfrm>
              <a:off x="2323475" y="4864308"/>
              <a:ext cx="6220918" cy="4646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9BA91-E64D-4157-BD99-CFE485001ECF}"/>
                </a:ext>
              </a:extLst>
            </p:cNvPr>
            <p:cNvSpPr txBox="1"/>
            <p:nvPr/>
          </p:nvSpPr>
          <p:spPr>
            <a:xfrm>
              <a:off x="2292820" y="4896600"/>
              <a:ext cx="617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400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9894D3-2439-436B-8C63-AB66985A3229}"/>
                </a:ext>
              </a:extLst>
            </p:cNvPr>
            <p:cNvSpPr txBox="1"/>
            <p:nvPr/>
          </p:nvSpPr>
          <p:spPr>
            <a:xfrm>
              <a:off x="2219618" y="4402177"/>
              <a:ext cx="3876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Throughput (400 – 10,000 RU/s)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E92750-88BC-4002-A03D-0274103FA02E}"/>
                </a:ext>
              </a:extLst>
            </p:cNvPr>
            <p:cNvSpPr txBox="1"/>
            <p:nvPr/>
          </p:nvSpPr>
          <p:spPr>
            <a:xfrm>
              <a:off x="2219618" y="5393062"/>
              <a:ext cx="6048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Estimated spend (USD): $0.032 hourly / $0.77 daily.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7119FEB7-994E-41AA-830D-86D1B4FD0F60}"/>
                </a:ext>
              </a:extLst>
            </p:cNvPr>
            <p:cNvSpPr/>
            <p:nvPr/>
          </p:nvSpPr>
          <p:spPr>
            <a:xfrm>
              <a:off x="9509811" y="4927490"/>
              <a:ext cx="338328" cy="338328"/>
            </a:xfrm>
            <a:prstGeom prst="mathPlus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C92F830E-B097-4259-8A2E-8596FC64B8F2}"/>
                </a:ext>
              </a:extLst>
            </p:cNvPr>
            <p:cNvSpPr/>
            <p:nvPr/>
          </p:nvSpPr>
          <p:spPr>
            <a:xfrm>
              <a:off x="8792889" y="4927490"/>
              <a:ext cx="338328" cy="338328"/>
            </a:xfrm>
            <a:prstGeom prst="mathMinus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86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25B0177-E5F4-42F9-B142-ADF72DAC1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62254-72F0-41DC-B8F4-943339E67DCF}"/>
              </a:ext>
            </a:extLst>
          </p:cNvPr>
          <p:cNvGrpSpPr/>
          <p:nvPr/>
        </p:nvGrpSpPr>
        <p:grpSpPr>
          <a:xfrm>
            <a:off x="5026817" y="2032660"/>
            <a:ext cx="2452688" cy="3559164"/>
            <a:chOff x="5684044" y="2100354"/>
            <a:chExt cx="2452688" cy="3559164"/>
          </a:xfrm>
          <a:effectLst>
            <a:glow rad="63500">
              <a:srgbClr val="F8F8F8">
                <a:alpha val="40000"/>
              </a:srgbClr>
            </a:glow>
            <a:outerShdw blurRad="152400" dist="50800" dir="5400000" sx="90000" sy="-19000" rotWithShape="0">
              <a:prstClr val="black">
                <a:alpha val="47000"/>
              </a:prstClr>
            </a:outerShdw>
          </a:effectLst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1C8C494-A532-4182-95B0-C03D23C9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4044" y="2100354"/>
              <a:ext cx="2452688" cy="35591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018E06-66D9-40D4-955E-6449764F0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831682" y="2718382"/>
              <a:ext cx="2185988" cy="791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95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7B52D3-7E3A-4AAC-B732-A86E9A24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51" y="1297276"/>
            <a:ext cx="9214679" cy="49526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886378-45FD-4E9D-9B2E-FF68D024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46" y="347458"/>
            <a:ext cx="9343887" cy="892394"/>
          </a:xfrm>
        </p:spPr>
        <p:txBody>
          <a:bodyPr>
            <a:normAutofit/>
          </a:bodyPr>
          <a:lstStyle/>
          <a:p>
            <a:r>
              <a:rPr lang="fi-FI" sz="3200"/>
              <a:t>Azure FUnctions  cold  vs  warm  start</a:t>
            </a:r>
            <a:endParaRPr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41252-EDCC-4681-8168-55CC473245E4}"/>
              </a:ext>
            </a:extLst>
          </p:cNvPr>
          <p:cNvSpPr txBox="1"/>
          <p:nvPr/>
        </p:nvSpPr>
        <p:spPr>
          <a:xfrm>
            <a:off x="4572001" y="632587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solidFill>
                  <a:srgbClr val="DCBB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cold start</a:t>
            </a:r>
            <a:endParaRPr lang="en-US">
              <a:solidFill>
                <a:srgbClr val="DCBB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A7A3EE-2652-4FAB-B48D-DB04A4FA48E4}"/>
              </a:ext>
            </a:extLst>
          </p:cNvPr>
          <p:cNvSpPr/>
          <p:nvPr/>
        </p:nvSpPr>
        <p:spPr>
          <a:xfrm>
            <a:off x="4373219" y="6417777"/>
            <a:ext cx="198782" cy="198782"/>
          </a:xfrm>
          <a:prstGeom prst="ellipse">
            <a:avLst/>
          </a:prstGeom>
          <a:solidFill>
            <a:srgbClr val="DCB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184C0-1E9E-4CEF-A2B5-C1CB790CDA93}"/>
              </a:ext>
            </a:extLst>
          </p:cNvPr>
          <p:cNvSpPr txBox="1"/>
          <p:nvPr/>
        </p:nvSpPr>
        <p:spPr>
          <a:xfrm>
            <a:off x="6376505" y="632587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solidFill>
                  <a:srgbClr val="681DA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warm start</a:t>
            </a:r>
            <a:endParaRPr lang="en-US">
              <a:solidFill>
                <a:srgbClr val="681DA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B2B5C4-6C38-4A44-AE06-E5D35D4B7898}"/>
              </a:ext>
            </a:extLst>
          </p:cNvPr>
          <p:cNvSpPr/>
          <p:nvPr/>
        </p:nvSpPr>
        <p:spPr>
          <a:xfrm>
            <a:off x="6177723" y="6417777"/>
            <a:ext cx="198782" cy="198782"/>
          </a:xfrm>
          <a:prstGeom prst="ellipse">
            <a:avLst/>
          </a:prstGeom>
          <a:solidFill>
            <a:srgbClr val="681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6000">
              <a:srgbClr val="990000"/>
            </a:gs>
            <a:gs pos="100000">
              <a:srgbClr val="4C0000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3AE2A6D-EEBE-48B4-BF11-E3819F06C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8512" y="3144837"/>
            <a:ext cx="3779838" cy="47842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DB50EE-4C25-4A9C-AB4A-8EB4C9E6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0" y="1839600"/>
            <a:ext cx="6654800" cy="873125"/>
          </a:xfrm>
        </p:spPr>
        <p:txBody>
          <a:bodyPr/>
          <a:lstStyle/>
          <a:p>
            <a:r>
              <a:rPr lang="fi-FI"/>
              <a:t>Timeout of  5  secs!!!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D31A-05B9-4443-A507-79E501FEC17A}"/>
              </a:ext>
            </a:extLst>
          </p:cNvPr>
          <p:cNvSpPr txBox="1"/>
          <p:nvPr/>
        </p:nvSpPr>
        <p:spPr>
          <a:xfrm>
            <a:off x="431341" y="761158"/>
            <a:ext cx="890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600">
                <a:solidFill>
                  <a:srgbClr val="F8F8F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 the way, our web client requests have a</a:t>
            </a:r>
            <a:endParaRPr lang="en-US" sz="3600">
              <a:solidFill>
                <a:srgbClr val="F8F8F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477DC-4341-47A5-9B6D-DBBA235D4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22"/>
          <a:stretch/>
        </p:blipFill>
        <p:spPr>
          <a:xfrm>
            <a:off x="1643653" y="1009650"/>
            <a:ext cx="8904694" cy="5848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3D272C-172E-4118-B3B6-50FBE985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i-FI" sz="3600"/>
              <a:t>Number of requests exceeded capacity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7321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01590D-65CA-4BDC-AEFD-EF38A0279120}"/>
              </a:ext>
            </a:extLst>
          </p:cNvPr>
          <p:cNvGrpSpPr/>
          <p:nvPr/>
        </p:nvGrpSpPr>
        <p:grpSpPr>
          <a:xfrm>
            <a:off x="2222041" y="2833727"/>
            <a:ext cx="7747918" cy="1390995"/>
            <a:chOff x="2219618" y="4402177"/>
            <a:chExt cx="7747918" cy="13909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60C888-46E4-478A-A2B8-10889CEEF258}"/>
                </a:ext>
              </a:extLst>
            </p:cNvPr>
            <p:cNvSpPr/>
            <p:nvPr/>
          </p:nvSpPr>
          <p:spPr>
            <a:xfrm>
              <a:off x="2323475" y="4864308"/>
              <a:ext cx="6220918" cy="464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4CD92-78A6-4A32-AF68-14113022F8F8}"/>
                </a:ext>
              </a:extLst>
            </p:cNvPr>
            <p:cNvSpPr/>
            <p:nvPr/>
          </p:nvSpPr>
          <p:spPr>
            <a:xfrm>
              <a:off x="8678843" y="4864307"/>
              <a:ext cx="577121" cy="464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D3695F-26EB-4DED-836D-FB21DD510945}"/>
                </a:ext>
              </a:extLst>
            </p:cNvPr>
            <p:cNvSpPr/>
            <p:nvPr/>
          </p:nvSpPr>
          <p:spPr>
            <a:xfrm>
              <a:off x="9390415" y="4864308"/>
              <a:ext cx="577121" cy="4646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589898-BFC4-4E83-BA6A-1CE4D28F3238}"/>
                </a:ext>
              </a:extLst>
            </p:cNvPr>
            <p:cNvSpPr/>
            <p:nvPr/>
          </p:nvSpPr>
          <p:spPr>
            <a:xfrm>
              <a:off x="2323475" y="4864308"/>
              <a:ext cx="6220918" cy="4646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AAA8F9-D079-4BE9-A17B-10614D3857EF}"/>
                </a:ext>
              </a:extLst>
            </p:cNvPr>
            <p:cNvSpPr txBox="1"/>
            <p:nvPr/>
          </p:nvSpPr>
          <p:spPr>
            <a:xfrm>
              <a:off x="2292820" y="4896600"/>
              <a:ext cx="617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400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91F5C7-E588-407D-91D1-F97BB121BB00}"/>
                </a:ext>
              </a:extLst>
            </p:cNvPr>
            <p:cNvSpPr txBox="1"/>
            <p:nvPr/>
          </p:nvSpPr>
          <p:spPr>
            <a:xfrm>
              <a:off x="2219618" y="4402177"/>
              <a:ext cx="3876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Throughput (400 – 10,000 RU/s)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656DC3-A5CB-4C75-82ED-D75DDCC8C5AA}"/>
                </a:ext>
              </a:extLst>
            </p:cNvPr>
            <p:cNvSpPr txBox="1"/>
            <p:nvPr/>
          </p:nvSpPr>
          <p:spPr>
            <a:xfrm>
              <a:off x="2219618" y="5393062"/>
              <a:ext cx="6048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000">
                  <a:latin typeface="Roboto" panose="02000000000000000000" pitchFamily="2" charset="0"/>
                  <a:ea typeface="Roboto" panose="02000000000000000000" pitchFamily="2" charset="0"/>
                </a:rPr>
                <a:t>Estimated spend (USD): $0.032 hourly / $0.77 daily.</a:t>
              </a:r>
              <a:endParaRPr lang="en-US" sz="20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Plus Sign 11">
              <a:extLst>
                <a:ext uri="{FF2B5EF4-FFF2-40B4-BE49-F238E27FC236}">
                  <a16:creationId xmlns:a16="http://schemas.microsoft.com/office/drawing/2014/main" id="{79BA17F9-A562-4DD8-B165-12669644D904}"/>
                </a:ext>
              </a:extLst>
            </p:cNvPr>
            <p:cNvSpPr/>
            <p:nvPr/>
          </p:nvSpPr>
          <p:spPr>
            <a:xfrm>
              <a:off x="9509811" y="4927490"/>
              <a:ext cx="338328" cy="338328"/>
            </a:xfrm>
            <a:prstGeom prst="mathPlus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32A6FE62-0F3B-4E9C-A8F9-6AC7824AC544}"/>
                </a:ext>
              </a:extLst>
            </p:cNvPr>
            <p:cNvSpPr/>
            <p:nvPr/>
          </p:nvSpPr>
          <p:spPr>
            <a:xfrm>
              <a:off x="8792889" y="4927490"/>
              <a:ext cx="338328" cy="338328"/>
            </a:xfrm>
            <a:prstGeom prst="mathMinus">
              <a:avLst/>
            </a:prstGeom>
            <a:solidFill>
              <a:srgbClr val="F8F8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9539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672B8B-B3DE-4DDA-BC95-C7CA02533AC1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200B2-7347-47D5-BA5A-2945B7A2D917}"/>
              </a:ext>
            </a:extLst>
          </p:cNvPr>
          <p:cNvSpPr/>
          <p:nvPr/>
        </p:nvSpPr>
        <p:spPr>
          <a:xfrm>
            <a:off x="8681266" y="3295857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373DA-AEAA-4341-8364-108C2497F913}"/>
              </a:ext>
            </a:extLst>
          </p:cNvPr>
          <p:cNvSpPr/>
          <p:nvPr/>
        </p:nvSpPr>
        <p:spPr>
          <a:xfrm>
            <a:off x="9392838" y="3295858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6DF08-B5C5-4912-B5D1-76FB38A85A05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CD9E6-2FEC-4B9F-97B6-DFE562A950C6}"/>
              </a:ext>
            </a:extLst>
          </p:cNvPr>
          <p:cNvSpPr txBox="1"/>
          <p:nvPr/>
        </p:nvSpPr>
        <p:spPr>
          <a:xfrm>
            <a:off x="2295243" y="3328150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800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276BB-42A2-4756-9E36-25F754D7302C}"/>
              </a:ext>
            </a:extLst>
          </p:cNvPr>
          <p:cNvSpPr txBox="1"/>
          <p:nvPr/>
        </p:nvSpPr>
        <p:spPr>
          <a:xfrm>
            <a:off x="2222041" y="2833727"/>
            <a:ext cx="3876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Throughput (400 – 10,000 RU/s)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4BF7-4591-4F7A-A7F3-0B5672346D02}"/>
              </a:ext>
            </a:extLst>
          </p:cNvPr>
          <p:cNvSpPr txBox="1"/>
          <p:nvPr/>
        </p:nvSpPr>
        <p:spPr>
          <a:xfrm>
            <a:off x="2222041" y="3824612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Estimated spend (USD): $0.064 hourly / $1.54 daily.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857FA5F-E747-4468-AFFE-60E69738FCE3}"/>
              </a:ext>
            </a:extLst>
          </p:cNvPr>
          <p:cNvSpPr/>
          <p:nvPr/>
        </p:nvSpPr>
        <p:spPr>
          <a:xfrm>
            <a:off x="9512234" y="3359040"/>
            <a:ext cx="338328" cy="338328"/>
          </a:xfrm>
          <a:prstGeom prst="mathPl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4D8261B1-F50E-47F5-95E7-DBAE8937F8CA}"/>
              </a:ext>
            </a:extLst>
          </p:cNvPr>
          <p:cNvSpPr/>
          <p:nvPr/>
        </p:nvSpPr>
        <p:spPr>
          <a:xfrm>
            <a:off x="8795312" y="3359040"/>
            <a:ext cx="338328" cy="338328"/>
          </a:xfrm>
          <a:prstGeom prst="mathMin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9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672B8B-B3DE-4DDA-BC95-C7CA02533AC1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200B2-7347-47D5-BA5A-2945B7A2D917}"/>
              </a:ext>
            </a:extLst>
          </p:cNvPr>
          <p:cNvSpPr/>
          <p:nvPr/>
        </p:nvSpPr>
        <p:spPr>
          <a:xfrm>
            <a:off x="8681266" y="3295857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373DA-AEAA-4341-8364-108C2497F913}"/>
              </a:ext>
            </a:extLst>
          </p:cNvPr>
          <p:cNvSpPr/>
          <p:nvPr/>
        </p:nvSpPr>
        <p:spPr>
          <a:xfrm>
            <a:off x="9392838" y="3295858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6DF08-B5C5-4912-B5D1-76FB38A85A05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CD9E6-2FEC-4B9F-97B6-DFE562A950C6}"/>
              </a:ext>
            </a:extLst>
          </p:cNvPr>
          <p:cNvSpPr txBox="1"/>
          <p:nvPr/>
        </p:nvSpPr>
        <p:spPr>
          <a:xfrm>
            <a:off x="2295243" y="332815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2000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276BB-42A2-4756-9E36-25F754D7302C}"/>
              </a:ext>
            </a:extLst>
          </p:cNvPr>
          <p:cNvSpPr txBox="1"/>
          <p:nvPr/>
        </p:nvSpPr>
        <p:spPr>
          <a:xfrm>
            <a:off x="2222041" y="2833727"/>
            <a:ext cx="3876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Throughput (400 – 10,000 RU/s)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4BF7-4591-4F7A-A7F3-0B5672346D02}"/>
              </a:ext>
            </a:extLst>
          </p:cNvPr>
          <p:cNvSpPr txBox="1"/>
          <p:nvPr/>
        </p:nvSpPr>
        <p:spPr>
          <a:xfrm>
            <a:off x="2222041" y="3824612"/>
            <a:ext cx="590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latin typeface="Roboto" panose="02000000000000000000" pitchFamily="2" charset="0"/>
                <a:ea typeface="Roboto" panose="02000000000000000000" pitchFamily="2" charset="0"/>
              </a:rPr>
              <a:t>Estimated spend (USD): $0.16 hourly / $3.84 daily.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857FA5F-E747-4468-AFFE-60E69738FCE3}"/>
              </a:ext>
            </a:extLst>
          </p:cNvPr>
          <p:cNvSpPr/>
          <p:nvPr/>
        </p:nvSpPr>
        <p:spPr>
          <a:xfrm>
            <a:off x="9512234" y="3359040"/>
            <a:ext cx="338328" cy="338328"/>
          </a:xfrm>
          <a:prstGeom prst="mathPl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4D8261B1-F50E-47F5-95E7-DBAE8937F8CA}"/>
              </a:ext>
            </a:extLst>
          </p:cNvPr>
          <p:cNvSpPr/>
          <p:nvPr/>
        </p:nvSpPr>
        <p:spPr>
          <a:xfrm>
            <a:off x="8795312" y="3359040"/>
            <a:ext cx="338328" cy="338328"/>
          </a:xfrm>
          <a:prstGeom prst="mathMin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A16B-7221-4EE1-AD36-CBC42C36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1" y="1472406"/>
            <a:ext cx="7655719" cy="1325563"/>
          </a:xfrm>
        </p:spPr>
        <p:txBody>
          <a:bodyPr>
            <a:normAutofit fontScale="90000"/>
          </a:bodyPr>
          <a:lstStyle/>
          <a:p>
            <a:r>
              <a:rPr lang="fi-FI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 Thought Chatbots </a:t>
            </a:r>
            <a:br>
              <a:rPr lang="fi-FI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fi-FI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were so  </a:t>
            </a:r>
            <a:r>
              <a:rPr lang="fi-FI" sz="7300"/>
              <a:t>2016</a:t>
            </a:r>
            <a:r>
              <a:rPr lang="fi-FI"/>
              <a:t> </a:t>
            </a:r>
            <a:r>
              <a:rPr lang="fi-FI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 something...</a:t>
            </a:r>
            <a:endParaRPr lang="en-US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B05AC-08CA-468B-9A9D-9F1BA5C31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53" y="3178968"/>
            <a:ext cx="3188494" cy="3188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E8633F-C220-404B-B030-7462D6E1E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89350" y="3569946"/>
            <a:ext cx="2813299" cy="24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46000">
              <a:srgbClr val="990000"/>
            </a:gs>
            <a:gs pos="100000">
              <a:srgbClr val="4C0000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672B8B-B3DE-4DDA-BC95-C7CA02533AC1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200B2-7347-47D5-BA5A-2945B7A2D917}"/>
              </a:ext>
            </a:extLst>
          </p:cNvPr>
          <p:cNvSpPr/>
          <p:nvPr/>
        </p:nvSpPr>
        <p:spPr>
          <a:xfrm>
            <a:off x="8681266" y="3295857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373DA-AEAA-4341-8364-108C2497F913}"/>
              </a:ext>
            </a:extLst>
          </p:cNvPr>
          <p:cNvSpPr/>
          <p:nvPr/>
        </p:nvSpPr>
        <p:spPr>
          <a:xfrm>
            <a:off x="9392838" y="3295858"/>
            <a:ext cx="577121" cy="46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6DF08-B5C5-4912-B5D1-76FB38A85A05}"/>
              </a:ext>
            </a:extLst>
          </p:cNvPr>
          <p:cNvSpPr/>
          <p:nvPr/>
        </p:nvSpPr>
        <p:spPr>
          <a:xfrm>
            <a:off x="2325898" y="3295858"/>
            <a:ext cx="6220918" cy="464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CD9E6-2FEC-4B9F-97B6-DFE562A950C6}"/>
              </a:ext>
            </a:extLst>
          </p:cNvPr>
          <p:cNvSpPr txBox="1"/>
          <p:nvPr/>
        </p:nvSpPr>
        <p:spPr>
          <a:xfrm>
            <a:off x="2295243" y="332815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solidFill>
                  <a:srgbClr val="F8F8F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4000</a:t>
            </a:r>
            <a:endParaRPr lang="en-US" sz="2000">
              <a:solidFill>
                <a:srgbClr val="F8F8F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276BB-42A2-4756-9E36-25F754D7302C}"/>
              </a:ext>
            </a:extLst>
          </p:cNvPr>
          <p:cNvSpPr txBox="1"/>
          <p:nvPr/>
        </p:nvSpPr>
        <p:spPr>
          <a:xfrm>
            <a:off x="2222041" y="2833727"/>
            <a:ext cx="3876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solidFill>
                  <a:srgbClr val="F8F8F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Throughput (400 – 10,000 RU/s)</a:t>
            </a:r>
            <a:endParaRPr lang="en-US" sz="2000">
              <a:solidFill>
                <a:srgbClr val="F8F8F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C4BF7-4591-4F7A-A7F3-0B5672346D02}"/>
              </a:ext>
            </a:extLst>
          </p:cNvPr>
          <p:cNvSpPr txBox="1"/>
          <p:nvPr/>
        </p:nvSpPr>
        <p:spPr>
          <a:xfrm>
            <a:off x="2222041" y="3824612"/>
            <a:ext cx="590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000">
                <a:solidFill>
                  <a:srgbClr val="F8F8F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Estimated spend (USD): $0.32 hourly / $7.68 daily.</a:t>
            </a:r>
            <a:endParaRPr lang="en-US" sz="2000">
              <a:solidFill>
                <a:srgbClr val="F8F8F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857FA5F-E747-4468-AFFE-60E69738FCE3}"/>
              </a:ext>
            </a:extLst>
          </p:cNvPr>
          <p:cNvSpPr/>
          <p:nvPr/>
        </p:nvSpPr>
        <p:spPr>
          <a:xfrm>
            <a:off x="9512234" y="3359040"/>
            <a:ext cx="338328" cy="338328"/>
          </a:xfrm>
          <a:prstGeom prst="mathPl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4D8261B1-F50E-47F5-95E7-DBAE8937F8CA}"/>
              </a:ext>
            </a:extLst>
          </p:cNvPr>
          <p:cNvSpPr/>
          <p:nvPr/>
        </p:nvSpPr>
        <p:spPr>
          <a:xfrm>
            <a:off x="8795312" y="3359040"/>
            <a:ext cx="338328" cy="338328"/>
          </a:xfrm>
          <a:prstGeom prst="mathMinus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39093-76C3-4DA1-A03C-7BFC6D12E381}"/>
              </a:ext>
            </a:extLst>
          </p:cNvPr>
          <p:cNvSpPr txBox="1"/>
          <p:nvPr/>
        </p:nvSpPr>
        <p:spPr>
          <a:xfrm>
            <a:off x="3598164" y="4815497"/>
            <a:ext cx="4429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000">
                <a:solidFill>
                  <a:srgbClr val="F8F8F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 $230.40 monthly</a:t>
            </a:r>
            <a:endParaRPr lang="en-US" sz="4000">
              <a:solidFill>
                <a:srgbClr val="F8F8F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818C9F-ADC9-40EE-9FB9-E5DD6794D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04633">
            <a:off x="9008632" y="4139482"/>
            <a:ext cx="2750021" cy="36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6A03-8AC7-4A5B-A964-7BF6F0DD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Run- From- Package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1AC87-73CA-4FA3-BB77-F90F767DD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59104" y="1979506"/>
            <a:ext cx="2673791" cy="25743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6EA92F-68EE-4E81-8A5A-F702022AD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9976" y="2835384"/>
            <a:ext cx="1150829" cy="1150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316DA-87E6-4B88-8E01-6FD1090CAEA0}"/>
              </a:ext>
            </a:extLst>
          </p:cNvPr>
          <p:cNvSpPr txBox="1"/>
          <p:nvPr/>
        </p:nvSpPr>
        <p:spPr>
          <a:xfrm>
            <a:off x="1125464" y="2835384"/>
            <a:ext cx="2702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Cold-start without:</a:t>
            </a:r>
          </a:p>
          <a:p>
            <a:pPr algn="ctr"/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10 – 20 sec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3A92A-C347-4C1A-94AF-12BE69096757}"/>
              </a:ext>
            </a:extLst>
          </p:cNvPr>
          <p:cNvSpPr txBox="1"/>
          <p:nvPr/>
        </p:nvSpPr>
        <p:spPr>
          <a:xfrm>
            <a:off x="7943974" y="3035839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Cold-start with: 2 – 6 sec 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4E4A2-38AE-470F-8B1D-A3D0B51CAB0A}"/>
              </a:ext>
            </a:extLst>
          </p:cNvPr>
          <p:cNvSpPr/>
          <p:nvPr/>
        </p:nvSpPr>
        <p:spPr>
          <a:xfrm>
            <a:off x="460169" y="5178885"/>
            <a:ext cx="4689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WEBSITE_RUN_FROM_PACKAGE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C3460-DD08-44F8-8842-72A90E73320F}"/>
              </a:ext>
            </a:extLst>
          </p:cNvPr>
          <p:cNvSpPr/>
          <p:nvPr/>
        </p:nvSpPr>
        <p:spPr>
          <a:xfrm>
            <a:off x="5263574" y="5178884"/>
            <a:ext cx="676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https://mystor.blob.core.windows.net/deps/pack.zip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45549D-B04A-4454-9FC5-3E52724631D9}"/>
              </a:ext>
            </a:extLst>
          </p:cNvPr>
          <p:cNvSpPr/>
          <p:nvPr/>
        </p:nvSpPr>
        <p:spPr>
          <a:xfrm>
            <a:off x="460169" y="5898990"/>
            <a:ext cx="4689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WEBSITE_RUN_FROM_PACKAGE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F79B8-F86E-4E38-BB65-79ECB7493073}"/>
              </a:ext>
            </a:extLst>
          </p:cNvPr>
          <p:cNvSpPr/>
          <p:nvPr/>
        </p:nvSpPr>
        <p:spPr>
          <a:xfrm>
            <a:off x="5263574" y="5898990"/>
            <a:ext cx="670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19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600E-3F3A-4C63-A5EC-31408834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360"/>
            <a:ext cx="10515600" cy="1325563"/>
          </a:xfrm>
        </p:spPr>
        <p:txBody>
          <a:bodyPr/>
          <a:lstStyle/>
          <a:p>
            <a:r>
              <a:rPr lang="fi-FI"/>
              <a:t>Disable  App  Insights ?  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F81009-25D1-4165-B7D9-64F492D9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3544" y="2346493"/>
            <a:ext cx="1804912" cy="1804912"/>
          </a:xfrm>
          <a:prstGeom prst="rect">
            <a:avLst/>
          </a:prstGeom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7CEF7ECB-7198-4C24-B638-E187507534D2}"/>
              </a:ext>
            </a:extLst>
          </p:cNvPr>
          <p:cNvSpPr/>
          <p:nvPr/>
        </p:nvSpPr>
        <p:spPr>
          <a:xfrm>
            <a:off x="4530923" y="1634066"/>
            <a:ext cx="3130154" cy="3229767"/>
          </a:xfrm>
          <a:prstGeom prst="noSmoking">
            <a:avLst>
              <a:gd name="adj" fmla="val 1147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D44F4-BB98-4A01-AD7D-A507F63FAE11}"/>
              </a:ext>
            </a:extLst>
          </p:cNvPr>
          <p:cNvSpPr txBox="1"/>
          <p:nvPr/>
        </p:nvSpPr>
        <p:spPr>
          <a:xfrm>
            <a:off x="919221" y="5577717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One second faster cold-start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C2C0F-CFFB-41D6-9F6D-8157421CC0A2}"/>
              </a:ext>
            </a:extLst>
          </p:cNvPr>
          <p:cNvSpPr txBox="1"/>
          <p:nvPr/>
        </p:nvSpPr>
        <p:spPr>
          <a:xfrm>
            <a:off x="6096000" y="5580630"/>
            <a:ext cx="556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... but is it worth more than monitoring?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1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CD82-B15F-4957-86BA-00FF74B0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/>
              <a:t>Azure  Functions  Premium  Plan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4242-4394-45F8-831D-02A3FDC22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231" y="2500182"/>
            <a:ext cx="9467538" cy="2566493"/>
          </a:xfrm>
        </p:spPr>
        <p:txBody>
          <a:bodyPr/>
          <a:lstStyle/>
          <a:p>
            <a:r>
              <a:rPr lang="fi-FI"/>
              <a:t>           Pre-warmed instances for reduced cold start</a:t>
            </a:r>
          </a:p>
          <a:p>
            <a:r>
              <a:rPr lang="fi-FI"/>
              <a:t>           Significantly more expensive than consumption plan</a:t>
            </a:r>
          </a:p>
          <a:p>
            <a:r>
              <a:rPr lang="fi-FI"/>
              <a:t>           Now in public preview!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36022-E78C-4162-92A3-69ED6FEEBA2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07" y="2572062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24233-0045-4552-B21D-7485AA26E5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22060" y="3390703"/>
            <a:ext cx="539647" cy="539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8C193-7945-4600-BAA4-5A8A1FD4F4D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21" y="4139953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1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A5DD-D1BE-4687-9A37-B8BE4375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4000"/>
              <a:t>Local development and Debugging</a:t>
            </a:r>
            <a:endParaRPr lang="en-US" sz="4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C8FF9-A979-4749-9B3F-9E29FB473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2999" y="2633662"/>
            <a:ext cx="2486025" cy="2476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B3121B-29EF-42B7-91C7-D3D58A8EB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5223" y="2521057"/>
            <a:ext cx="2677277" cy="267727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AA6F06F-C2EA-4510-8C24-6D9F98459A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5329" t="25521" r="14690" b="25346"/>
          <a:stretch/>
        </p:blipFill>
        <p:spPr>
          <a:xfrm>
            <a:off x="8319523" y="2582465"/>
            <a:ext cx="2569557" cy="25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5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A5DD-D1BE-4687-9A37-B8BE4375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4000"/>
              <a:t>Local development and Debugging</a:t>
            </a:r>
            <a:endParaRPr lang="en-US" sz="4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C8FF9-A979-4749-9B3F-9E29FB473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2987" y="2190750"/>
            <a:ext cx="2486025" cy="247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7950E-6167-4A2B-B53E-6EA1E32E01C8}"/>
              </a:ext>
            </a:extLst>
          </p:cNvPr>
          <p:cNvSpPr txBox="1"/>
          <p:nvPr/>
        </p:nvSpPr>
        <p:spPr>
          <a:xfrm>
            <a:off x="4067238" y="5089637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600">
                <a:latin typeface="Roboto" panose="02000000000000000000" pitchFamily="2" charset="0"/>
                <a:ea typeface="Roboto" panose="02000000000000000000" pitchFamily="2" charset="0"/>
              </a:rPr>
              <a:t>Visual Studio Code</a:t>
            </a:r>
            <a:endParaRPr lang="en-US" sz="36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5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EF64-219B-4944-8BD1-B604767B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CosmosDB  Done  Right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F4AD6-269D-440F-89F4-EE420A6B92C5}"/>
              </a:ext>
            </a:extLst>
          </p:cNvPr>
          <p:cNvSpPr txBox="1"/>
          <p:nvPr/>
        </p:nvSpPr>
        <p:spPr>
          <a:xfrm>
            <a:off x="7150100" y="1836460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>
                <a:latin typeface="Roboto" panose="02000000000000000000" pitchFamily="2" charset="0"/>
                <a:ea typeface="Roboto" panose="02000000000000000000" pitchFamily="2" charset="0"/>
              </a:rPr>
              <a:t>Automated scaling with SDK</a:t>
            </a:r>
            <a:endParaRPr lang="en-US" sz="2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AB42B-3C2C-4D27-9C5F-73E356EBCF6E}"/>
              </a:ext>
            </a:extLst>
          </p:cNvPr>
          <p:cNvSpPr txBox="1"/>
          <p:nvPr/>
        </p:nvSpPr>
        <p:spPr>
          <a:xfrm>
            <a:off x="993064" y="3568502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>
                <a:latin typeface="Roboto" panose="02000000000000000000" pitchFamily="2" charset="0"/>
                <a:ea typeface="Roboto" panose="02000000000000000000" pitchFamily="2" charset="0"/>
              </a:rPr>
              <a:t>Polling vs Event 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9BF31-BD1B-465D-94CC-15D4A0638046}"/>
              </a:ext>
            </a:extLst>
          </p:cNvPr>
          <p:cNvSpPr txBox="1"/>
          <p:nvPr/>
        </p:nvSpPr>
        <p:spPr>
          <a:xfrm>
            <a:off x="7773259" y="5015290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>
                <a:latin typeface="Roboto" panose="02000000000000000000" pitchFamily="2" charset="0"/>
                <a:ea typeface="Roboto" panose="02000000000000000000" pitchFamily="2" charset="0"/>
              </a:rPr>
              <a:t>Optimizing queries</a:t>
            </a: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119C5B08-FD10-4A24-917A-93C6BCDEE14F}"/>
              </a:ext>
            </a:extLst>
          </p:cNvPr>
          <p:cNvSpPr/>
          <p:nvPr/>
        </p:nvSpPr>
        <p:spPr>
          <a:xfrm>
            <a:off x="6743700" y="1895228"/>
            <a:ext cx="406400" cy="414060"/>
          </a:xfrm>
          <a:prstGeom prst="star4">
            <a:avLst>
              <a:gd name="adj" fmla="val 21701"/>
            </a:avLst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5EF5F05A-2E09-4153-B1CF-E6D1799F4273}"/>
              </a:ext>
            </a:extLst>
          </p:cNvPr>
          <p:cNvSpPr/>
          <p:nvPr/>
        </p:nvSpPr>
        <p:spPr>
          <a:xfrm>
            <a:off x="7366859" y="5069870"/>
            <a:ext cx="406400" cy="414060"/>
          </a:xfrm>
          <a:prstGeom prst="star4">
            <a:avLst>
              <a:gd name="adj" fmla="val 21701"/>
            </a:avLst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D5BF7806-CE14-4301-802E-E6B6A13E442B}"/>
              </a:ext>
            </a:extLst>
          </p:cNvPr>
          <p:cNvSpPr/>
          <p:nvPr/>
        </p:nvSpPr>
        <p:spPr>
          <a:xfrm>
            <a:off x="586664" y="3623082"/>
            <a:ext cx="406400" cy="414060"/>
          </a:xfrm>
          <a:prstGeom prst="star4">
            <a:avLst>
              <a:gd name="adj" fmla="val 21701"/>
            </a:avLst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76EA281-9D99-43A8-9C5E-4831CEBA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987" y="2828320"/>
            <a:ext cx="2045113" cy="2045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C2A09B-4EF6-4273-9D8A-962A9090683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55618" y="3103510"/>
            <a:ext cx="1580160" cy="1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C75BC68-88BE-4369-A00B-319D32DFA530}"/>
              </a:ext>
            </a:extLst>
          </p:cNvPr>
          <p:cNvSpPr txBox="1">
            <a:spLocks/>
          </p:cNvSpPr>
          <p:nvPr/>
        </p:nvSpPr>
        <p:spPr>
          <a:xfrm>
            <a:off x="1295399" y="501780"/>
            <a:ext cx="9601199" cy="1254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i-FI" sz="6000">
                <a:solidFill>
                  <a:schemeClr val="accent6"/>
                </a:solidFill>
                <a:latin typeface="lazer84" panose="02000500000000000000" pitchFamily="2" charset="0"/>
              </a:rPr>
              <a:t>Running  in  Production</a:t>
            </a:r>
            <a:endParaRPr lang="en-US" sz="6000">
              <a:solidFill>
                <a:schemeClr val="accent6"/>
              </a:solidFill>
              <a:latin typeface="lazer84" panose="02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240E73-328C-4218-AA09-70BD9BD89E18}"/>
              </a:ext>
            </a:extLst>
          </p:cNvPr>
          <p:cNvGrpSpPr/>
          <p:nvPr/>
        </p:nvGrpSpPr>
        <p:grpSpPr>
          <a:xfrm>
            <a:off x="5003006" y="1970882"/>
            <a:ext cx="2185988" cy="4171090"/>
            <a:chOff x="5003006" y="1301750"/>
            <a:chExt cx="2185988" cy="41710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21EEEA-9416-48C8-938B-603D4DD62C37}"/>
                </a:ext>
              </a:extLst>
            </p:cNvPr>
            <p:cNvGrpSpPr/>
            <p:nvPr/>
          </p:nvGrpSpPr>
          <p:grpSpPr>
            <a:xfrm>
              <a:off x="5003006" y="2705960"/>
              <a:ext cx="2185988" cy="2766880"/>
              <a:chOff x="5414962" y="2566987"/>
              <a:chExt cx="2185988" cy="276688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2A4C4422-E623-4F1F-B7F6-CBFF3F1F6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14962" y="2566987"/>
                <a:ext cx="2185988" cy="276688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284B78-41DA-4C2B-816A-67323DE72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5414962" y="2771338"/>
                <a:ext cx="2185988" cy="791671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A98937-AF17-4C0F-9C45-34F4ECD6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591814" y="1301750"/>
              <a:ext cx="1008371" cy="170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96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BDD7-2E47-4907-938D-0950C2BA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MY  TODOS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FCD71-B30D-4282-B7F2-B6894892C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i-FI"/>
              <a:t>Evaluate Azure Functions Premium Plan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i-FI"/>
              <a:t>Remove polling CosmosDB queries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i-FI"/>
              <a:t>Convert to TypeScript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i-FI"/>
              <a:t>CI/CD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i-FI"/>
              <a:t>Improve monitoring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8B34E05-C91D-41D0-8685-0E07F88A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7889" y="3429000"/>
            <a:ext cx="2164596" cy="29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6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2B5867-F817-45A7-B4CC-C6E6E4FB6695}"/>
              </a:ext>
            </a:extLst>
          </p:cNvPr>
          <p:cNvSpPr txBox="1">
            <a:spLocks/>
          </p:cNvSpPr>
          <p:nvPr/>
        </p:nvSpPr>
        <p:spPr>
          <a:xfrm>
            <a:off x="2929532" y="2944018"/>
            <a:ext cx="6332935" cy="96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6000">
                <a:solidFill>
                  <a:srgbClr val="FF66FF"/>
                </a:solidFill>
                <a:latin typeface="lazer84" panose="02000500000000000000" pitchFamily="2" charset="0"/>
              </a:rPr>
              <a:t>Thanks  ya’ll !</a:t>
            </a:r>
            <a:endParaRPr lang="en-US" sz="6000">
              <a:solidFill>
                <a:srgbClr val="FF66FF"/>
              </a:solidFill>
              <a:latin typeface="lazer84" panose="020005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F0E72E-18D4-48E3-913B-293803B6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4374" y="0"/>
            <a:ext cx="3857625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D201F-8B70-4BE4-A70E-0A9AC68887FA}"/>
              </a:ext>
            </a:extLst>
          </p:cNvPr>
          <p:cNvSpPr txBox="1"/>
          <p:nvPr/>
        </p:nvSpPr>
        <p:spPr>
          <a:xfrm>
            <a:off x="3907739" y="48648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latin typeface="Roboto" panose="02000000000000000000" pitchFamily="2" charset="0"/>
                <a:ea typeface="Roboto" panose="02000000000000000000" pitchFamily="2" charset="0"/>
              </a:rPr>
              <a:t>Follow me on Twitter for more: </a:t>
            </a:r>
            <a:r>
              <a:rPr lang="fi-FI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@mattipet</a:t>
            </a:r>
            <a:endParaRPr lang="en-US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B0909-734B-445D-B76A-F38C98AB8EAF}"/>
              </a:ext>
            </a:extLst>
          </p:cNvPr>
          <p:cNvSpPr txBox="1"/>
          <p:nvPr/>
        </p:nvSpPr>
        <p:spPr>
          <a:xfrm>
            <a:off x="3544659" y="5510213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latin typeface="Roboto" panose="02000000000000000000" pitchFamily="2" charset="0"/>
                <a:ea typeface="Roboto" panose="02000000000000000000" pitchFamily="2" charset="0"/>
              </a:rPr>
              <a:t>Check out my blog: </a:t>
            </a:r>
            <a:r>
              <a:rPr lang="fi-FI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https://lesscodeismore.tech</a:t>
            </a:r>
            <a:endParaRPr lang="en-US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82DED-B8F2-4B58-BFA8-A4442DDE3360}"/>
              </a:ext>
            </a:extLst>
          </p:cNvPr>
          <p:cNvSpPr txBox="1"/>
          <p:nvPr/>
        </p:nvSpPr>
        <p:spPr>
          <a:xfrm>
            <a:off x="9779793" y="6415087"/>
            <a:ext cx="2343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>
                <a:solidFill>
                  <a:srgbClr val="F8F8F8"/>
                </a:solidFill>
              </a:rPr>
              <a:t>pictures from freepik.com</a:t>
            </a:r>
            <a:endParaRPr lang="en-US" sz="16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0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A713-A114-4DBA-8E1D-835FDCDB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19552"/>
            <a:ext cx="10515600" cy="299009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fi-FI"/>
              <a:t>hi!</a:t>
            </a:r>
            <a:br>
              <a:rPr lang="fi-FI"/>
            </a:br>
            <a:r>
              <a:rPr lang="fi-FI"/>
              <a:t>Bot Backend API</a:t>
            </a:r>
            <a:br>
              <a:rPr lang="fi-FI"/>
            </a:br>
            <a:r>
              <a:rPr lang="fi-FI"/>
              <a:t>Scale like crazy! Low Latency!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8A04B-DFC7-4D1A-A428-EBC24997CBB9}"/>
              </a:ext>
            </a:extLst>
          </p:cNvPr>
          <p:cNvSpPr/>
          <p:nvPr/>
        </p:nvSpPr>
        <p:spPr>
          <a:xfrm>
            <a:off x="3221750" y="5953673"/>
            <a:ext cx="57484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3200"/>
              <a:t>...you can make us an MVP, right?</a:t>
            </a:r>
            <a:endParaRPr lang="en-US" sz="3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9074B9F-95B7-4D69-9359-6B0587B84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1108" y="3776823"/>
            <a:ext cx="1309784" cy="18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47A211-C44A-4032-A18E-5A84D1EA6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9940" y="1528765"/>
            <a:ext cx="8032120" cy="23293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47DC0E-418A-46B5-8248-E3A6A7E1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321" y="4136687"/>
            <a:ext cx="4755358" cy="1343024"/>
          </a:xfrm>
        </p:spPr>
        <p:txBody>
          <a:bodyPr>
            <a:normAutofit/>
          </a:bodyPr>
          <a:lstStyle/>
          <a:p>
            <a:pPr algn="ctr"/>
            <a:r>
              <a:rPr lang="fi-FI"/>
              <a:t>serverless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CC6BF4-FA71-4320-AE57-0E4C76FA2B84}"/>
              </a:ext>
            </a:extLst>
          </p:cNvPr>
          <p:cNvSpPr/>
          <p:nvPr/>
        </p:nvSpPr>
        <p:spPr>
          <a:xfrm>
            <a:off x="5031580" y="3271838"/>
            <a:ext cx="1464469" cy="1457325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  <a:scene3d>
            <a:camera prst="isometricLeftDown"/>
            <a:lightRig rig="threePt" dir="t"/>
          </a:scene3d>
          <a:sp3d>
            <a:bevelT w="0" h="11430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4B5FCA1-BE8A-4FFD-B8EA-78FF86AD2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301" y="3386138"/>
            <a:ext cx="1343025" cy="134302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DDC452-80C1-4FB1-8FFA-D94187B1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533" y="2066925"/>
            <a:ext cx="3071220" cy="1178719"/>
          </a:xfrm>
        </p:spPr>
        <p:txBody>
          <a:bodyPr>
            <a:normAutofit/>
          </a:bodyPr>
          <a:lstStyle/>
          <a:p>
            <a:pPr algn="ctr"/>
            <a: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Azure</a:t>
            </a:r>
            <a:b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Functions</a:t>
            </a:r>
            <a:endParaRPr lang="en-US" sz="320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EF37A8-E86D-4CBE-B61D-9664EB40AAE1}"/>
              </a:ext>
            </a:extLst>
          </p:cNvPr>
          <p:cNvCxnSpPr/>
          <p:nvPr/>
        </p:nvCxnSpPr>
        <p:spPr>
          <a:xfrm>
            <a:off x="5938837" y="5164932"/>
            <a:ext cx="2357437" cy="0"/>
          </a:xfrm>
          <a:prstGeom prst="straightConnector1">
            <a:avLst/>
          </a:prstGeom>
          <a:ln w="57150">
            <a:prstDash val="lgDash"/>
            <a:tailEnd type="triangle"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F9B545-25A6-4DEA-B40D-74F93B2E4F2C}"/>
              </a:ext>
            </a:extLst>
          </p:cNvPr>
          <p:cNvCxnSpPr>
            <a:cxnSpLocks/>
          </p:cNvCxnSpPr>
          <p:nvPr/>
        </p:nvCxnSpPr>
        <p:spPr>
          <a:xfrm flipH="1">
            <a:off x="3226592" y="3552826"/>
            <a:ext cx="2357437" cy="0"/>
          </a:xfrm>
          <a:prstGeom prst="straightConnector1">
            <a:avLst/>
          </a:prstGeom>
          <a:ln w="57150">
            <a:prstDash val="lgDash"/>
            <a:tailEnd type="triangle"/>
          </a:ln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784691-9E7B-4E29-90EB-44A3786311C8}"/>
              </a:ext>
            </a:extLst>
          </p:cNvPr>
          <p:cNvSpPr/>
          <p:nvPr/>
        </p:nvSpPr>
        <p:spPr>
          <a:xfrm>
            <a:off x="7789068" y="4824413"/>
            <a:ext cx="1464469" cy="1457325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  <a:scene3d>
            <a:camera prst="isometricLeftDown"/>
            <a:lightRig rig="threePt" dir="t"/>
          </a:scene3d>
          <a:sp3d>
            <a:bevelT w="0" h="11430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CDFE3E-ED3D-4934-92A3-5BD569A7E8A9}"/>
              </a:ext>
            </a:extLst>
          </p:cNvPr>
          <p:cNvSpPr/>
          <p:nvPr/>
        </p:nvSpPr>
        <p:spPr>
          <a:xfrm>
            <a:off x="2255043" y="1552575"/>
            <a:ext cx="1464469" cy="1457325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  <a:scene3d>
            <a:camera prst="isometricLeftDown"/>
            <a:lightRig rig="threePt" dir="t"/>
          </a:scene3d>
          <a:sp3d>
            <a:bevelT w="0" h="11430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EA965-879D-4CD3-BA68-F7C83AB6F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3380" y="5054202"/>
            <a:ext cx="1054894" cy="105489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002369C-48E0-4506-8B5D-52042268406E}"/>
              </a:ext>
            </a:extLst>
          </p:cNvPr>
          <p:cNvSpPr txBox="1">
            <a:spLocks/>
          </p:cNvSpPr>
          <p:nvPr/>
        </p:nvSpPr>
        <p:spPr>
          <a:xfrm>
            <a:off x="7281861" y="3768328"/>
            <a:ext cx="307122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lazer84" panose="020005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CosmosdB</a:t>
            </a:r>
            <a:endParaRPr lang="en-US" sz="320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A27127-7820-4202-BB09-FEC6437C2E01}"/>
              </a:ext>
            </a:extLst>
          </p:cNvPr>
          <p:cNvSpPr txBox="1">
            <a:spLocks/>
          </p:cNvSpPr>
          <p:nvPr/>
        </p:nvSpPr>
        <p:spPr>
          <a:xfrm>
            <a:off x="1919878" y="365522"/>
            <a:ext cx="307122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lazer84" panose="020005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Blob+Queue</a:t>
            </a:r>
          </a:p>
          <a:p>
            <a:pPr algn="ctr"/>
            <a:r>
              <a:rPr lang="fi-FI" sz="320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Storage</a:t>
            </a:r>
            <a:endParaRPr lang="en-US" sz="320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1EC4149-5D57-46B3-87AD-9C7A8BD04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2699" y="1851423"/>
            <a:ext cx="869155" cy="86915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3980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1E15B30-5CFA-48DC-92D6-E035DEA72655}"/>
              </a:ext>
            </a:extLst>
          </p:cNvPr>
          <p:cNvGrpSpPr/>
          <p:nvPr/>
        </p:nvGrpSpPr>
        <p:grpSpPr>
          <a:xfrm>
            <a:off x="5126566" y="2105337"/>
            <a:ext cx="1938867" cy="1323663"/>
            <a:chOff x="5122264" y="2780675"/>
            <a:chExt cx="1938867" cy="1323663"/>
          </a:xfrm>
          <a:solidFill>
            <a:srgbClr val="F8F8F8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6EDFE2-1ED5-4681-9D8D-3BDAB476F6C4}"/>
                </a:ext>
              </a:extLst>
            </p:cNvPr>
            <p:cNvCxnSpPr>
              <a:cxnSpLocks/>
            </p:cNvCxnSpPr>
            <p:nvPr/>
          </p:nvCxnSpPr>
          <p:spPr>
            <a:xfrm>
              <a:off x="6340839" y="2780675"/>
              <a:ext cx="720292" cy="720292"/>
            </a:xfrm>
            <a:prstGeom prst="line">
              <a:avLst/>
            </a:prstGeom>
            <a:grpFill/>
            <a:ln w="174625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D39AD4-32E0-4402-8C88-E245A2E60EBA}"/>
                </a:ext>
              </a:extLst>
            </p:cNvPr>
            <p:cNvCxnSpPr>
              <a:cxnSpLocks/>
            </p:cNvCxnSpPr>
            <p:nvPr/>
          </p:nvCxnSpPr>
          <p:spPr>
            <a:xfrm>
              <a:off x="5122264" y="3390900"/>
              <a:ext cx="713438" cy="713438"/>
            </a:xfrm>
            <a:prstGeom prst="line">
              <a:avLst/>
            </a:prstGeom>
            <a:grpFill/>
            <a:ln w="174625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90D033-6331-4783-8C50-F2D6C30C7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0839" y="3384046"/>
              <a:ext cx="720292" cy="720292"/>
            </a:xfrm>
            <a:prstGeom prst="line">
              <a:avLst/>
            </a:prstGeom>
            <a:grpFill/>
            <a:ln w="174625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256245-0A91-4971-9AB6-D4FFC0698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0870" y="2780675"/>
              <a:ext cx="720292" cy="720292"/>
            </a:xfrm>
            <a:prstGeom prst="line">
              <a:avLst/>
            </a:prstGeom>
            <a:grpFill/>
            <a:ln w="174625">
              <a:solidFill>
                <a:srgbClr val="F8F8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0E41D5-E70E-4F3E-BC48-19DDE2372EE1}"/>
                </a:ext>
              </a:extLst>
            </p:cNvPr>
            <p:cNvSpPr/>
            <p:nvPr/>
          </p:nvSpPr>
          <p:spPr>
            <a:xfrm>
              <a:off x="5775740" y="3327400"/>
              <a:ext cx="203200" cy="20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014232-80C9-4663-BCDF-DAFCE2889338}"/>
                </a:ext>
              </a:extLst>
            </p:cNvPr>
            <p:cNvSpPr/>
            <p:nvPr/>
          </p:nvSpPr>
          <p:spPr>
            <a:xfrm>
              <a:off x="6213061" y="3327400"/>
              <a:ext cx="203200" cy="20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B83FBF9C-9028-4F51-A71B-0EEC0664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085" y="3647737"/>
            <a:ext cx="5355830" cy="1343024"/>
          </a:xfrm>
        </p:spPr>
        <p:txBody>
          <a:bodyPr>
            <a:normAutofit/>
          </a:bodyPr>
          <a:lstStyle/>
          <a:p>
            <a:pPr algn="ctr"/>
            <a:r>
              <a:rPr lang="fi-FI"/>
              <a:t>BOT Framework</a:t>
            </a:r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B70AAE1-2F39-48C6-AB1A-F27DE36A89AB}"/>
              </a:ext>
            </a:extLst>
          </p:cNvPr>
          <p:cNvSpPr/>
          <p:nvPr/>
        </p:nvSpPr>
        <p:spPr>
          <a:xfrm>
            <a:off x="5855464" y="2995587"/>
            <a:ext cx="496842" cy="406400"/>
          </a:xfrm>
          <a:prstGeom prst="arc">
            <a:avLst>
              <a:gd name="adj1" fmla="val 10808532"/>
              <a:gd name="adj2" fmla="val 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5051-873F-4733-A917-CA30084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025" y="320155"/>
            <a:ext cx="5426441" cy="1325563"/>
          </a:xfrm>
        </p:spPr>
        <p:txBody>
          <a:bodyPr/>
          <a:lstStyle/>
          <a:p>
            <a:r>
              <a:rPr lang="fi-FI"/>
              <a:t>Azure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293A6-AD93-4A1A-89FD-A7A95499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03" y="3153335"/>
            <a:ext cx="4830580" cy="282774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fi-FI">
                <a:solidFill>
                  <a:srgbClr val="00B050"/>
                </a:solidFill>
              </a:rPr>
              <a:t>✔</a:t>
            </a:r>
            <a:r>
              <a:rPr lang="fi-FI"/>
              <a:t> Node.js 8 and 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>
                <a:solidFill>
                  <a:srgbClr val="00B050"/>
                </a:solidFill>
              </a:rPr>
              <a:t>✔</a:t>
            </a:r>
            <a:r>
              <a:rPr lang="fi-FI"/>
              <a:t> Cross-platform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>
                <a:solidFill>
                  <a:srgbClr val="FF0000"/>
                </a:solidFill>
              </a:rPr>
              <a:t>       Cold start 5 – 10 secs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4C8590-CB78-49FC-A3B5-08BB7D7A5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180" y="505748"/>
            <a:ext cx="927439" cy="9274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556E5F-4FF0-449C-B8B2-3881B9A95A72}"/>
              </a:ext>
            </a:extLst>
          </p:cNvPr>
          <p:cNvSpPr txBox="1">
            <a:spLocks/>
          </p:cNvSpPr>
          <p:nvPr/>
        </p:nvSpPr>
        <p:spPr>
          <a:xfrm>
            <a:off x="3064237" y="2023008"/>
            <a:ext cx="810720" cy="88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lazer84" panose="020005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/>
              <a:t>v1</a:t>
            </a:r>
            <a:endParaRPr lang="en-US" sz="3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C5CFC-0B2F-4B7D-9FC8-38AD3B45B9BD}"/>
              </a:ext>
            </a:extLst>
          </p:cNvPr>
          <p:cNvSpPr txBox="1">
            <a:spLocks/>
          </p:cNvSpPr>
          <p:nvPr/>
        </p:nvSpPr>
        <p:spPr>
          <a:xfrm>
            <a:off x="8275818" y="2023008"/>
            <a:ext cx="810720" cy="88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lazer84" panose="020005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/>
              <a:t>v2</a:t>
            </a:r>
            <a:endParaRPr lang="en-US" sz="32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0BC4A-B6D1-4304-807F-4C2116268643}"/>
              </a:ext>
            </a:extLst>
          </p:cNvPr>
          <p:cNvSpPr txBox="1">
            <a:spLocks/>
          </p:cNvSpPr>
          <p:nvPr/>
        </p:nvSpPr>
        <p:spPr>
          <a:xfrm>
            <a:off x="1412823" y="3153335"/>
            <a:ext cx="4830580" cy="2827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i-FI">
                <a:solidFill>
                  <a:srgbClr val="FF0000"/>
                </a:solidFill>
              </a:rPr>
              <a:t>❌</a:t>
            </a:r>
            <a:r>
              <a:rPr lang="fi-FI"/>
              <a:t> Node.js 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>
                <a:solidFill>
                  <a:srgbClr val="FF0000"/>
                </a:solidFill>
              </a:rPr>
              <a:t>❌</a:t>
            </a:r>
            <a:r>
              <a:rPr lang="fi-FI"/>
              <a:t> Windows only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i-FI"/>
              <a:t>       Cold start  2 – 6 secs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1B2683-EE5F-44C9-9945-79C307B39E2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63127" y="4888043"/>
            <a:ext cx="404734" cy="404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9F971-7779-4E85-BFCF-F6560D2A18B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14006" y="4862434"/>
            <a:ext cx="455951" cy="45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5051-873F-4733-A917-CA30084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71" y="320155"/>
            <a:ext cx="11212642" cy="1325563"/>
          </a:xfrm>
        </p:spPr>
        <p:txBody>
          <a:bodyPr/>
          <a:lstStyle/>
          <a:p>
            <a:pPr algn="ctr"/>
            <a:r>
              <a:rPr lang="fi-FI"/>
              <a:t>MULTIPLE  Function apps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D7D29-90FF-4A07-811E-BEAB91677FA1}"/>
              </a:ext>
            </a:extLst>
          </p:cNvPr>
          <p:cNvSpPr txBox="1"/>
          <p:nvPr/>
        </p:nvSpPr>
        <p:spPr>
          <a:xfrm>
            <a:off x="4346963" y="1353330"/>
            <a:ext cx="349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>
                <a:latin typeface="Roboto" panose="02000000000000000000" pitchFamily="2" charset="0"/>
                <a:ea typeface="Roboto" panose="02000000000000000000" pitchFamily="2" charset="0"/>
              </a:rPr>
              <a:t>aka Microservices</a:t>
            </a:r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718A6F-3FFE-476A-8713-C529BC15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9501" y="3429000"/>
            <a:ext cx="927439" cy="92743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CD64F59-7A4F-4E03-8EC0-6EFC1E152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1830" y="3429002"/>
            <a:ext cx="927439" cy="9274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A05ED2-D3E9-4E37-9C1B-582E0DEC6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159" y="3429001"/>
            <a:ext cx="927439" cy="92743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8726C2-893C-43AC-B860-97EF00E9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6487" y="3429001"/>
            <a:ext cx="927439" cy="92743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706B6C-6EA0-44A9-8F83-1AD5ADFD4EC4}"/>
              </a:ext>
            </a:extLst>
          </p:cNvPr>
          <p:cNvCxnSpPr/>
          <p:nvPr/>
        </p:nvCxnSpPr>
        <p:spPr>
          <a:xfrm>
            <a:off x="3327816" y="3882452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BC06E9-377D-47BC-9B6A-42A1208793B1}"/>
              </a:ext>
            </a:extLst>
          </p:cNvPr>
          <p:cNvCxnSpPr/>
          <p:nvPr/>
        </p:nvCxnSpPr>
        <p:spPr>
          <a:xfrm>
            <a:off x="5646294" y="3882452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821FA6-6BB8-4BFF-A560-82FF6AB018A8}"/>
              </a:ext>
            </a:extLst>
          </p:cNvPr>
          <p:cNvCxnSpPr/>
          <p:nvPr/>
        </p:nvCxnSpPr>
        <p:spPr>
          <a:xfrm>
            <a:off x="7939789" y="3882452"/>
            <a:ext cx="1101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B1743E-B0DA-400E-8F1E-16D7AEEF9A2C}"/>
              </a:ext>
            </a:extLst>
          </p:cNvPr>
          <p:cNvSpPr txBox="1"/>
          <p:nvPr/>
        </p:nvSpPr>
        <p:spPr>
          <a:xfrm>
            <a:off x="3327816" y="319816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2 sec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93D9C-06A2-4113-8533-EB4F2100AAB9}"/>
              </a:ext>
            </a:extLst>
          </p:cNvPr>
          <p:cNvSpPr txBox="1"/>
          <p:nvPr/>
        </p:nvSpPr>
        <p:spPr>
          <a:xfrm>
            <a:off x="5707293" y="319816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2 sec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B75D36-313A-441B-9164-858D4E7E606C}"/>
              </a:ext>
            </a:extLst>
          </p:cNvPr>
          <p:cNvSpPr txBox="1"/>
          <p:nvPr/>
        </p:nvSpPr>
        <p:spPr>
          <a:xfrm>
            <a:off x="8009622" y="319816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>
                <a:latin typeface="Roboto" panose="02000000000000000000" pitchFamily="2" charset="0"/>
                <a:ea typeface="Roboto" panose="02000000000000000000" pitchFamily="2" charset="0"/>
              </a:rPr>
              <a:t>2 sec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E501C5-AA5B-4C8E-ACDA-F0E50C64C672}"/>
              </a:ext>
            </a:extLst>
          </p:cNvPr>
          <p:cNvSpPr txBox="1"/>
          <p:nvPr/>
        </p:nvSpPr>
        <p:spPr>
          <a:xfrm>
            <a:off x="5422759" y="4627504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>
                <a:latin typeface="Roboto" panose="02000000000000000000" pitchFamily="2" charset="0"/>
                <a:ea typeface="Roboto" panose="02000000000000000000" pitchFamily="2" charset="0"/>
              </a:rPr>
              <a:t>= 6 sec</a:t>
            </a:r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7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5051-873F-4733-A917-CA30084D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71" y="320155"/>
            <a:ext cx="11212642" cy="1325563"/>
          </a:xfrm>
        </p:spPr>
        <p:txBody>
          <a:bodyPr/>
          <a:lstStyle/>
          <a:p>
            <a:pPr algn="ctr"/>
            <a:r>
              <a:rPr lang="fi-FI"/>
              <a:t>SINGLE  Function APP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D7D29-90FF-4A07-811E-BEAB91677FA1}"/>
              </a:ext>
            </a:extLst>
          </p:cNvPr>
          <p:cNvSpPr txBox="1"/>
          <p:nvPr/>
        </p:nvSpPr>
        <p:spPr>
          <a:xfrm>
            <a:off x="4346963" y="1353330"/>
            <a:ext cx="3342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3200">
                <a:latin typeface="Roboto" panose="02000000000000000000" pitchFamily="2" charset="0"/>
                <a:ea typeface="Roboto" panose="02000000000000000000" pitchFamily="2" charset="0"/>
              </a:rPr>
              <a:t>aka The Monolith</a:t>
            </a:r>
            <a:endParaRPr lang="en-US" sz="3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718A6F-3FFE-476A-8713-C529BC15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1983" y="2792129"/>
            <a:ext cx="2712541" cy="27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30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23003A"/>
      </a:dk1>
      <a:lt1>
        <a:srgbClr val="00B0F0"/>
      </a:lt1>
      <a:dk2>
        <a:srgbClr val="000000"/>
      </a:dk2>
      <a:lt2>
        <a:srgbClr val="E7E6E6"/>
      </a:lt2>
      <a:accent1>
        <a:srgbClr val="FF66FF"/>
      </a:accent1>
      <a:accent2>
        <a:srgbClr val="FF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e-arkkitehtuuri.pptx" id="{AB74C655-92BA-4166-9F70-A83E85A75F7A}" vid="{A9F50B14-3BF1-4742-BAB7-7D6F85F87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DBEE695-CFF0-4415-9182-52DF0D484F71}">
  <we:reference id="wa104380121" version="2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6004</TotalTime>
  <Words>450</Words>
  <Application>Microsoft Office PowerPoint</Application>
  <PresentationFormat>Widescreen</PresentationFormat>
  <Paragraphs>123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lazer84</vt:lpstr>
      <vt:lpstr>Roboto</vt:lpstr>
      <vt:lpstr>Wingdings</vt:lpstr>
      <vt:lpstr>Office Theme</vt:lpstr>
      <vt:lpstr>PowerPoint Presentation</vt:lpstr>
      <vt:lpstr>I Thought Chatbots  were so  2016 or something...</vt:lpstr>
      <vt:lpstr>hi! Bot Backend API Scale like crazy! Low Latency!</vt:lpstr>
      <vt:lpstr>serverless</vt:lpstr>
      <vt:lpstr>Azure Functions</vt:lpstr>
      <vt:lpstr>BOT Framework</vt:lpstr>
      <vt:lpstr>Azure Functions</vt:lpstr>
      <vt:lpstr>MULTIPLE  Function apps</vt:lpstr>
      <vt:lpstr>SINGLE  Function APP</vt:lpstr>
      <vt:lpstr>ASYNChrONOUS  Functions</vt:lpstr>
      <vt:lpstr>No  BIG  SDKS</vt:lpstr>
      <vt:lpstr>COSMOSDB  MAnual  Scaling</vt:lpstr>
      <vt:lpstr>PowerPoint Presentation</vt:lpstr>
      <vt:lpstr>Azure FUnctions  cold  vs  warm  start</vt:lpstr>
      <vt:lpstr>Timeout of  5  secs!!!</vt:lpstr>
      <vt:lpstr>Number of requests exceeded capacity</vt:lpstr>
      <vt:lpstr>PowerPoint Presentation</vt:lpstr>
      <vt:lpstr>PowerPoint Presentation</vt:lpstr>
      <vt:lpstr>PowerPoint Presentation</vt:lpstr>
      <vt:lpstr>PowerPoint Presentation</vt:lpstr>
      <vt:lpstr>Run- From- Package</vt:lpstr>
      <vt:lpstr>Disable  App  Insights ?  </vt:lpstr>
      <vt:lpstr>Azure  Functions  Premium  Plan</vt:lpstr>
      <vt:lpstr>Local development and Debugging</vt:lpstr>
      <vt:lpstr>Local development and Debugging</vt:lpstr>
      <vt:lpstr>CosmosDB  Done  Right</vt:lpstr>
      <vt:lpstr>PowerPoint Presentation</vt:lpstr>
      <vt:lpstr>MY  TODOS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 Petrelius</dc:creator>
  <cp:lastModifiedBy>Matti Petrelius</cp:lastModifiedBy>
  <cp:revision>32</cp:revision>
  <dcterms:created xsi:type="dcterms:W3CDTF">2018-04-06T06:23:23Z</dcterms:created>
  <dcterms:modified xsi:type="dcterms:W3CDTF">2019-04-12T10:21:01Z</dcterms:modified>
</cp:coreProperties>
</file>